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4" r:id="rId2"/>
    <p:sldId id="257" r:id="rId3"/>
    <p:sldId id="259" r:id="rId4"/>
    <p:sldId id="260" r:id="rId5"/>
    <p:sldId id="261" r:id="rId6"/>
    <p:sldId id="262" r:id="rId7"/>
    <p:sldId id="265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516A06-B72D-4970-975B-A459E54A2D03}" type="datetimeFigureOut">
              <a:rPr lang="en-US" smtClean="0"/>
              <a:pPr/>
              <a:t>10/6/2020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75733C-443D-46EA-99FF-6C6DDCB4A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956553-6613-4AFB-8AE8-80835AF23A94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BD6C-92F8-4621-9768-C2C4E74F9AD0}" type="datetimeFigureOut">
              <a:rPr lang="en-US" smtClean="0"/>
              <a:pPr/>
              <a:t>10/6/2020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C6CA4-0CBE-45E1-A6C9-047824AF3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BD6C-92F8-4621-9768-C2C4E74F9AD0}" type="datetimeFigureOut">
              <a:rPr lang="en-US" smtClean="0"/>
              <a:pPr/>
              <a:t>10/6/2020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C6CA4-0CBE-45E1-A6C9-047824AF3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BD6C-92F8-4621-9768-C2C4E74F9AD0}" type="datetimeFigureOut">
              <a:rPr lang="en-US" smtClean="0"/>
              <a:pPr/>
              <a:t>10/6/2020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C6CA4-0CBE-45E1-A6C9-047824AF3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BD6C-92F8-4621-9768-C2C4E74F9AD0}" type="datetimeFigureOut">
              <a:rPr lang="en-US" smtClean="0"/>
              <a:pPr/>
              <a:t>10/6/2020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C6CA4-0CBE-45E1-A6C9-047824AF3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BD6C-92F8-4621-9768-C2C4E74F9AD0}" type="datetimeFigureOut">
              <a:rPr lang="en-US" smtClean="0"/>
              <a:pPr/>
              <a:t>10/6/2020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C6CA4-0CBE-45E1-A6C9-047824AF3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BD6C-92F8-4621-9768-C2C4E74F9AD0}" type="datetimeFigureOut">
              <a:rPr lang="en-US" smtClean="0"/>
              <a:pPr/>
              <a:t>10/6/2020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C6CA4-0CBE-45E1-A6C9-047824AF3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BD6C-92F8-4621-9768-C2C4E74F9AD0}" type="datetimeFigureOut">
              <a:rPr lang="en-US" smtClean="0"/>
              <a:pPr/>
              <a:t>10/6/2020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C6CA4-0CBE-45E1-A6C9-047824AF3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BD6C-92F8-4621-9768-C2C4E74F9AD0}" type="datetimeFigureOut">
              <a:rPr lang="en-US" smtClean="0"/>
              <a:pPr/>
              <a:t>10/6/2020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C6CA4-0CBE-45E1-A6C9-047824AF3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BD6C-92F8-4621-9768-C2C4E74F9AD0}" type="datetimeFigureOut">
              <a:rPr lang="en-US" smtClean="0"/>
              <a:pPr/>
              <a:t>10/6/2020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C6CA4-0CBE-45E1-A6C9-047824AF3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BD6C-92F8-4621-9768-C2C4E74F9AD0}" type="datetimeFigureOut">
              <a:rPr lang="en-US" smtClean="0"/>
              <a:pPr/>
              <a:t>10/6/2020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C6CA4-0CBE-45E1-A6C9-047824AF3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BD6C-92F8-4621-9768-C2C4E74F9AD0}" type="datetimeFigureOut">
              <a:rPr lang="en-US" smtClean="0"/>
              <a:pPr/>
              <a:t>10/6/2020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C6CA4-0CBE-45E1-A6C9-047824AF3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58BD6C-92F8-4621-9768-C2C4E74F9AD0}" type="datetimeFigureOut">
              <a:rPr lang="en-US" smtClean="0"/>
              <a:pPr/>
              <a:t>10/6/2020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6C6CA4-0CBE-45E1-A6C9-047824AF3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33600" y="228600"/>
            <a:ext cx="27432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0" dirty="0" smtClean="0">
                <a:solidFill>
                  <a:schemeClr val="accent1">
                    <a:lumMod val="75000"/>
                  </a:schemeClr>
                </a:solidFill>
                <a:latin typeface="Besmellah 1" pitchFamily="2" charset="0"/>
              </a:rPr>
              <a:t>a</a:t>
            </a:r>
            <a:endParaRPr lang="en-US" sz="40000" dirty="0">
              <a:solidFill>
                <a:schemeClr val="accent1">
                  <a:lumMod val="75000"/>
                </a:schemeClr>
              </a:solidFill>
              <a:latin typeface="Besmellah 1" pitchFamily="2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81000" y="1143000"/>
            <a:ext cx="8534419" cy="1424214"/>
            <a:chOff x="358762" y="1371600"/>
            <a:chExt cx="8534419" cy="1424214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58762" y="1371600"/>
              <a:ext cx="8534419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943600" y="2209800"/>
              <a:ext cx="2895600" cy="5860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91000" y="2133600"/>
              <a:ext cx="1698350" cy="631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9" y="2819400"/>
            <a:ext cx="4345309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4572000" y="2667000"/>
            <a:ext cx="3429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6000" dirty="0" smtClean="0">
                <a:solidFill>
                  <a:srgbClr val="7030A0"/>
                </a:solidFill>
                <a:cs typeface="B Titr" pitchFamily="2" charset="-78"/>
              </a:rPr>
              <a:t>{ 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۱ و ۰ و ۱-</a:t>
            </a:r>
            <a:r>
              <a:rPr lang="fa-IR" sz="6000" dirty="0" smtClean="0">
                <a:solidFill>
                  <a:srgbClr val="7030A0"/>
                </a:solidFill>
                <a:cs typeface="B Titr" pitchFamily="2" charset="-78"/>
              </a:rPr>
              <a:t>}</a:t>
            </a:r>
            <a:r>
              <a:rPr lang="fa-IR" sz="6000" dirty="0" smtClean="0">
                <a:solidFill>
                  <a:srgbClr val="7030A0"/>
                </a:solidFill>
                <a:cs typeface="+mj-cs"/>
              </a:rPr>
              <a:t>=</a:t>
            </a:r>
            <a:endParaRPr lang="en-US" sz="6000" dirty="0">
              <a:solidFill>
                <a:srgbClr val="7030A0"/>
              </a:solidFill>
              <a:cs typeface="+mj-cs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4267200"/>
            <a:ext cx="5486400" cy="63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5715000" y="4038600"/>
            <a:ext cx="3429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6000" dirty="0" smtClean="0">
                <a:solidFill>
                  <a:srgbClr val="7030A0"/>
                </a:solidFill>
                <a:cs typeface="B Titr" pitchFamily="2" charset="-78"/>
              </a:rPr>
              <a:t>{ 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۱ و ۰ و ۱-</a:t>
            </a:r>
            <a:r>
              <a:rPr lang="fa-IR" sz="6000" dirty="0" smtClean="0">
                <a:solidFill>
                  <a:srgbClr val="7030A0"/>
                </a:solidFill>
                <a:cs typeface="B Titr" pitchFamily="2" charset="-78"/>
              </a:rPr>
              <a:t>}</a:t>
            </a:r>
            <a:r>
              <a:rPr lang="fa-IR" sz="6000" dirty="0" smtClean="0">
                <a:solidFill>
                  <a:srgbClr val="7030A0"/>
                </a:solidFill>
                <a:cs typeface="+mj-cs"/>
              </a:rPr>
              <a:t>=</a:t>
            </a:r>
            <a:endParaRPr lang="en-US" sz="6000" dirty="0">
              <a:solidFill>
                <a:srgbClr val="7030A0"/>
              </a:solidFill>
              <a:cs typeface="+mj-cs"/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" y="5486400"/>
            <a:ext cx="5003229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5486400" y="5410200"/>
            <a:ext cx="2895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6000" dirty="0" smtClean="0">
                <a:solidFill>
                  <a:srgbClr val="7030A0"/>
                </a:solidFill>
                <a:cs typeface="B Titr" pitchFamily="2" charset="-78"/>
              </a:rPr>
              <a:t>{ 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۱ و ۱-</a:t>
            </a:r>
            <a:r>
              <a:rPr lang="fa-IR" sz="6000" dirty="0" smtClean="0">
                <a:solidFill>
                  <a:srgbClr val="7030A0"/>
                </a:solidFill>
                <a:cs typeface="B Titr" pitchFamily="2" charset="-78"/>
              </a:rPr>
              <a:t>}</a:t>
            </a:r>
            <a:r>
              <a:rPr lang="fa-IR" sz="6000" dirty="0" smtClean="0">
                <a:solidFill>
                  <a:srgbClr val="7030A0"/>
                </a:solidFill>
                <a:cs typeface="+mj-cs"/>
              </a:rPr>
              <a:t>=</a:t>
            </a:r>
            <a:endParaRPr lang="en-US" sz="6000" dirty="0">
              <a:solidFill>
                <a:srgbClr val="7030A0"/>
              </a:solidFill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1000" y="1828800"/>
            <a:ext cx="1371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B=C</a:t>
            </a:r>
            <a:endParaRPr lang="en-US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2942896" y="228600"/>
            <a:ext cx="5859518" cy="762000"/>
            <a:chOff x="2942896" y="228600"/>
            <a:chExt cx="5859518" cy="7620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942896" y="228600"/>
              <a:ext cx="5859518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3" name="Picture 9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324600" y="228600"/>
              <a:ext cx="457200" cy="413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28600" y="304800"/>
            <a:ext cx="8674892" cy="1507398"/>
            <a:chOff x="228600" y="304800"/>
            <a:chExt cx="8674892" cy="1507398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8600" y="304800"/>
              <a:ext cx="8652074" cy="5900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74464" y="1143000"/>
              <a:ext cx="3329028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05200" y="1219200"/>
              <a:ext cx="2073223" cy="592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6" name="TextBox 5"/>
          <p:cNvSpPr txBox="1"/>
          <p:nvPr/>
        </p:nvSpPr>
        <p:spPr>
          <a:xfrm>
            <a:off x="533400" y="1905000"/>
            <a:ext cx="3657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7030A0"/>
                </a:solidFill>
                <a:cs typeface="B Titr" pitchFamily="2" charset="-78"/>
              </a:rPr>
              <a:t>{ 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۳ </a:t>
            </a:r>
            <a:r>
              <a:rPr lang="fa-IR" sz="4000" dirty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 ۲ </a:t>
            </a:r>
            <a:r>
              <a:rPr lang="fa-IR" sz="4000" dirty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 ۱</a:t>
            </a:r>
            <a:r>
              <a:rPr lang="fa-IR" sz="6000" dirty="0" smtClean="0">
                <a:solidFill>
                  <a:srgbClr val="7030A0"/>
                </a:solidFill>
                <a:cs typeface="B Titr" pitchFamily="2" charset="-78"/>
              </a:rPr>
              <a:t>}</a:t>
            </a:r>
            <a:r>
              <a:rPr lang="fa-IR" sz="6000" dirty="0" smtClean="0">
                <a:solidFill>
                  <a:srgbClr val="7030A0"/>
                </a:solidFill>
                <a:cs typeface="+mj-cs"/>
              </a:rPr>
              <a:t>=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en-US" sz="6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95800" y="1981200"/>
            <a:ext cx="4343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7030A0"/>
                </a:solidFill>
                <a:cs typeface="B Titr" pitchFamily="2" charset="-78"/>
              </a:rPr>
              <a:t>{ 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۴</a:t>
            </a:r>
            <a:r>
              <a:rPr lang="fa-IR" sz="4000" dirty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۳ </a:t>
            </a:r>
            <a:r>
              <a:rPr lang="fa-IR" sz="4000" dirty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 ۲ </a:t>
            </a:r>
            <a:r>
              <a:rPr lang="fa-IR" sz="4000" dirty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 ۱</a:t>
            </a:r>
            <a:r>
              <a:rPr lang="fa-IR" sz="6000" dirty="0" smtClean="0">
                <a:solidFill>
                  <a:srgbClr val="7030A0"/>
                </a:solidFill>
                <a:cs typeface="B Titr" pitchFamily="2" charset="-78"/>
              </a:rPr>
              <a:t>}</a:t>
            </a:r>
            <a:r>
              <a:rPr lang="fa-IR" sz="6000" dirty="0" smtClean="0">
                <a:solidFill>
                  <a:srgbClr val="7030A0"/>
                </a:solidFill>
                <a:cs typeface="+mj-cs"/>
              </a:rPr>
              <a:t>=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en-US" sz="6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" y="3048000"/>
            <a:ext cx="5105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7030A0"/>
                </a:solidFill>
                <a:cs typeface="B Titr" pitchFamily="2" charset="-78"/>
              </a:rPr>
              <a:t>{ 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۶</a:t>
            </a:r>
            <a:r>
              <a:rPr lang="fa-IR" sz="4000" dirty="0" smtClean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۵</a:t>
            </a:r>
            <a:r>
              <a:rPr lang="fa-IR" sz="4000" dirty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۴</a:t>
            </a:r>
            <a:r>
              <a:rPr lang="fa-IR" sz="4000" dirty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۳ </a:t>
            </a:r>
            <a:r>
              <a:rPr lang="fa-IR" sz="4000" dirty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 ۲ </a:t>
            </a:r>
            <a:r>
              <a:rPr lang="fa-IR" sz="4000" dirty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 ۱</a:t>
            </a:r>
            <a:r>
              <a:rPr lang="fa-IR" sz="6000" dirty="0" smtClean="0">
                <a:solidFill>
                  <a:srgbClr val="7030A0"/>
                </a:solidFill>
                <a:cs typeface="B Titr" pitchFamily="2" charset="-78"/>
              </a:rPr>
              <a:t>}</a:t>
            </a:r>
            <a:r>
              <a:rPr lang="fa-IR" sz="6000" dirty="0" smtClean="0">
                <a:solidFill>
                  <a:srgbClr val="7030A0"/>
                </a:solidFill>
                <a:cs typeface="+mj-cs"/>
              </a:rPr>
              <a:t>=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en-US" sz="6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43200" y="1143000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بله</a:t>
            </a:r>
            <a:endParaRPr lang="en-US" sz="4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4114800"/>
            <a:ext cx="8596729" cy="665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39154" y="4953000"/>
            <a:ext cx="693868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304800" y="5638800"/>
            <a:ext cx="2209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7030A0"/>
                </a:solidFill>
                <a:cs typeface="B Titr" pitchFamily="2" charset="-78"/>
              </a:rPr>
              <a:t>{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  <a:r>
              <a:rPr lang="fa-IR" sz="6000" dirty="0" smtClean="0">
                <a:solidFill>
                  <a:srgbClr val="7030A0"/>
                </a:solidFill>
                <a:cs typeface="B Titr" pitchFamily="2" charset="-78"/>
              </a:rPr>
              <a:t>}</a:t>
            </a:r>
            <a:r>
              <a:rPr lang="fa-IR" sz="6000" dirty="0" smtClean="0">
                <a:solidFill>
                  <a:srgbClr val="7030A0"/>
                </a:solidFill>
                <a:cs typeface="+mj-cs"/>
              </a:rPr>
              <a:t>=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en-US" sz="6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24600" y="5638800"/>
            <a:ext cx="1219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7030A0"/>
                </a:solidFill>
                <a:cs typeface="B Titr" pitchFamily="2" charset="-78"/>
              </a:rPr>
              <a:t>{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  <a:r>
              <a:rPr lang="fa-IR" sz="6000" dirty="0" smtClean="0">
                <a:solidFill>
                  <a:srgbClr val="7030A0"/>
                </a:solidFill>
                <a:cs typeface="B Titr" pitchFamily="2" charset="-78"/>
              </a:rPr>
              <a:t>}</a:t>
            </a:r>
            <a:endParaRPr lang="en-US" sz="6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5562600" y="5867400"/>
            <a:ext cx="609600" cy="533400"/>
            <a:chOff x="2971800" y="2362200"/>
            <a:chExt cx="609600" cy="533400"/>
          </a:xfrm>
        </p:grpSpPr>
        <p:sp>
          <p:nvSpPr>
            <p:cNvPr id="15" name="Oval 14"/>
            <p:cNvSpPr/>
            <p:nvPr/>
          </p:nvSpPr>
          <p:spPr>
            <a:xfrm>
              <a:off x="3048000" y="2362200"/>
              <a:ext cx="457200" cy="533400"/>
            </a:xfrm>
            <a:prstGeom prst="ellipse">
              <a:avLst/>
            </a:prstGeom>
            <a:noFill/>
            <a:ln w="508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 flipV="1">
              <a:off x="2971800" y="2362200"/>
              <a:ext cx="609600" cy="533400"/>
            </a:xfrm>
            <a:prstGeom prst="line">
              <a:avLst/>
            </a:prstGeom>
            <a:ln w="4762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304800"/>
            <a:ext cx="5511418" cy="77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362200" y="2133600"/>
            <a:ext cx="1219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7030A0"/>
                </a:solidFill>
                <a:cs typeface="B Titr" pitchFamily="2" charset="-78"/>
              </a:rPr>
              <a:t>{</a:t>
            </a:r>
            <a:r>
              <a:rPr lang="fa-IR" sz="6000" dirty="0" smtClean="0">
                <a:solidFill>
                  <a:srgbClr val="7030A0"/>
                </a:solidFill>
                <a:cs typeface="Dast Nevis" pitchFamily="66" charset="-78"/>
              </a:rPr>
              <a:t>۰</a:t>
            </a:r>
            <a:r>
              <a:rPr lang="fa-IR" sz="6000" dirty="0" smtClean="0">
                <a:solidFill>
                  <a:srgbClr val="7030A0"/>
                </a:solidFill>
                <a:cs typeface="B Titr" pitchFamily="2" charset="-78"/>
              </a:rPr>
              <a:t>}</a:t>
            </a:r>
            <a:endParaRPr lang="en-US" sz="6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533400" y="2286000"/>
            <a:ext cx="609600" cy="533400"/>
            <a:chOff x="2971800" y="2362200"/>
            <a:chExt cx="609600" cy="533400"/>
          </a:xfrm>
        </p:grpSpPr>
        <p:sp>
          <p:nvSpPr>
            <p:cNvPr id="5" name="Oval 4"/>
            <p:cNvSpPr/>
            <p:nvPr/>
          </p:nvSpPr>
          <p:spPr>
            <a:xfrm>
              <a:off x="3048000" y="2362200"/>
              <a:ext cx="457200" cy="533400"/>
            </a:xfrm>
            <a:prstGeom prst="ellipse">
              <a:avLst/>
            </a:prstGeom>
            <a:noFill/>
            <a:ln w="508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Connector 5"/>
            <p:cNvCxnSpPr/>
            <p:nvPr/>
          </p:nvCxnSpPr>
          <p:spPr>
            <a:xfrm rot="10800000" flipV="1">
              <a:off x="2971800" y="2362200"/>
              <a:ext cx="609600" cy="533400"/>
            </a:xfrm>
            <a:prstGeom prst="line">
              <a:avLst/>
            </a:prstGeom>
            <a:ln w="4762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Box 6"/>
          <p:cNvSpPr txBox="1"/>
          <p:nvPr/>
        </p:nvSpPr>
        <p:spPr>
          <a:xfrm>
            <a:off x="304800" y="914400"/>
            <a:ext cx="3505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7030A0"/>
                </a:solidFill>
                <a:cs typeface="B Titr" pitchFamily="2" charset="-78"/>
              </a:rPr>
              <a:t>{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۶ </a:t>
            </a:r>
            <a:r>
              <a:rPr lang="fa-IR" sz="4000" dirty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 ۴ </a:t>
            </a:r>
            <a:r>
              <a:rPr lang="fa-IR" sz="4000" dirty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 </a:t>
            </a:r>
            <a:r>
              <a:rPr lang="fa-IR" sz="6600" dirty="0" smtClean="0">
                <a:solidFill>
                  <a:srgbClr val="7030A0"/>
                </a:solidFill>
                <a:cs typeface="Dast Nevis" pitchFamily="66" charset="-78"/>
              </a:rPr>
              <a:t>۰</a:t>
            </a:r>
            <a:r>
              <a:rPr lang="fa-IR" sz="6000" dirty="0" smtClean="0">
                <a:solidFill>
                  <a:srgbClr val="7030A0"/>
                </a:solidFill>
                <a:cs typeface="B Titr" pitchFamily="2" charset="-78"/>
              </a:rPr>
              <a:t>}</a:t>
            </a:r>
            <a:r>
              <a:rPr lang="fa-IR" sz="6000" dirty="0" smtClean="0">
                <a:solidFill>
                  <a:srgbClr val="7030A0"/>
                </a:solidFill>
                <a:cs typeface="+mj-cs"/>
              </a:rPr>
              <a:t>=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en-US" sz="6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43400" y="2057400"/>
            <a:ext cx="1371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7030A0"/>
                </a:solidFill>
                <a:cs typeface="B Titr" pitchFamily="2" charset="-78"/>
              </a:rPr>
              <a:t>{</a:t>
            </a:r>
            <a:r>
              <a:rPr lang="fa-IR" sz="4000" dirty="0">
                <a:solidFill>
                  <a:srgbClr val="7030A0"/>
                </a:solidFill>
                <a:cs typeface="B Titr" pitchFamily="2" charset="-78"/>
              </a:rPr>
              <a:t>۴</a:t>
            </a:r>
            <a:r>
              <a:rPr lang="fa-IR" sz="6000" dirty="0" smtClean="0">
                <a:solidFill>
                  <a:srgbClr val="7030A0"/>
                </a:solidFill>
                <a:cs typeface="B Titr" pitchFamily="2" charset="-78"/>
              </a:rPr>
              <a:t>}</a:t>
            </a:r>
            <a:endParaRPr lang="en-US" sz="6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53200" y="2057400"/>
            <a:ext cx="1371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7030A0"/>
                </a:solidFill>
                <a:cs typeface="B Titr" pitchFamily="2" charset="-78"/>
              </a:rPr>
              <a:t>{</a:t>
            </a:r>
            <a:r>
              <a:rPr lang="fa-IR" sz="4000" dirty="0">
                <a:solidFill>
                  <a:srgbClr val="7030A0"/>
                </a:solidFill>
                <a:cs typeface="B Titr" pitchFamily="2" charset="-78"/>
              </a:rPr>
              <a:t>۶</a:t>
            </a:r>
            <a:r>
              <a:rPr lang="fa-IR" sz="6000" dirty="0" smtClean="0">
                <a:solidFill>
                  <a:srgbClr val="7030A0"/>
                </a:solidFill>
                <a:cs typeface="B Titr" pitchFamily="2" charset="-78"/>
              </a:rPr>
              <a:t>}</a:t>
            </a:r>
            <a:endParaRPr lang="en-US" sz="6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000" y="3581400"/>
            <a:ext cx="1905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7030A0"/>
                </a:solidFill>
                <a:cs typeface="B Titr" pitchFamily="2" charset="-78"/>
              </a:rPr>
              <a:t>{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۴ </a:t>
            </a:r>
            <a:r>
              <a:rPr lang="fa-IR" sz="4000" dirty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 </a:t>
            </a:r>
            <a:r>
              <a:rPr lang="fa-IR" sz="6600" dirty="0" smtClean="0">
                <a:solidFill>
                  <a:srgbClr val="7030A0"/>
                </a:solidFill>
                <a:cs typeface="Dast Nevis" pitchFamily="66" charset="-78"/>
              </a:rPr>
              <a:t>۰</a:t>
            </a:r>
            <a:r>
              <a:rPr lang="fa-IR" sz="6000" dirty="0" smtClean="0">
                <a:solidFill>
                  <a:srgbClr val="7030A0"/>
                </a:solidFill>
                <a:cs typeface="B Titr" pitchFamily="2" charset="-78"/>
              </a:rPr>
              <a:t>}</a:t>
            </a:r>
            <a:endParaRPr lang="en-US" sz="6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76600" y="3657600"/>
            <a:ext cx="1905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7030A0"/>
                </a:solidFill>
                <a:cs typeface="B Titr" pitchFamily="2" charset="-78"/>
              </a:rPr>
              <a:t>{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۶ </a:t>
            </a:r>
            <a:r>
              <a:rPr lang="fa-IR" sz="4000" dirty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 </a:t>
            </a:r>
            <a:r>
              <a:rPr lang="fa-IR" sz="6600" dirty="0" smtClean="0">
                <a:solidFill>
                  <a:srgbClr val="7030A0"/>
                </a:solidFill>
                <a:cs typeface="Dast Nevis" pitchFamily="66" charset="-78"/>
              </a:rPr>
              <a:t>۰</a:t>
            </a:r>
            <a:r>
              <a:rPr lang="fa-IR" sz="6000" dirty="0" smtClean="0">
                <a:solidFill>
                  <a:srgbClr val="7030A0"/>
                </a:solidFill>
                <a:cs typeface="B Titr" pitchFamily="2" charset="-78"/>
              </a:rPr>
              <a:t>}</a:t>
            </a:r>
            <a:endParaRPr lang="en-US" sz="6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77000" y="3733800"/>
            <a:ext cx="1905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7030A0"/>
                </a:solidFill>
                <a:cs typeface="B Titr" pitchFamily="2" charset="-78"/>
              </a:rPr>
              <a:t>{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۶ </a:t>
            </a:r>
            <a:r>
              <a:rPr lang="fa-IR" sz="4000" dirty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 ۴</a:t>
            </a:r>
            <a:r>
              <a:rPr lang="fa-IR" sz="6000" dirty="0" smtClean="0">
                <a:solidFill>
                  <a:srgbClr val="7030A0"/>
                </a:solidFill>
                <a:cs typeface="B Titr" pitchFamily="2" charset="-78"/>
              </a:rPr>
              <a:t>}</a:t>
            </a:r>
            <a:endParaRPr lang="en-US" sz="6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7200" y="5257800"/>
            <a:ext cx="2667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7030A0"/>
                </a:solidFill>
                <a:cs typeface="B Titr" pitchFamily="2" charset="-78"/>
              </a:rPr>
              <a:t>{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۶ </a:t>
            </a:r>
            <a:r>
              <a:rPr lang="fa-IR" sz="4000" dirty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 ۴ </a:t>
            </a:r>
            <a:r>
              <a:rPr lang="fa-IR" sz="4000" dirty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 </a:t>
            </a:r>
            <a:r>
              <a:rPr lang="fa-IR" sz="6600" dirty="0" smtClean="0">
                <a:solidFill>
                  <a:srgbClr val="7030A0"/>
                </a:solidFill>
                <a:cs typeface="Dast Nevis" pitchFamily="66" charset="-78"/>
              </a:rPr>
              <a:t>۰</a:t>
            </a:r>
            <a:r>
              <a:rPr lang="fa-IR" sz="6000" dirty="0" smtClean="0">
                <a:solidFill>
                  <a:srgbClr val="7030A0"/>
                </a:solidFill>
                <a:cs typeface="B Titr" pitchFamily="2" charset="-78"/>
              </a:rPr>
              <a:t>}</a:t>
            </a:r>
            <a:endParaRPr lang="en-US" sz="6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9" grpId="0"/>
      <p:bldP spid="10" grpId="0"/>
      <p:bldP spid="11" grpId="0"/>
      <p:bldP spid="12" grpId="0"/>
      <p:bldP spid="13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13" y="381000"/>
            <a:ext cx="8516939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2209800"/>
            <a:ext cx="4716458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62" y="3505200"/>
            <a:ext cx="31432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28800" y="2438400"/>
            <a:ext cx="304799" cy="349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19200" y="1905000"/>
            <a:ext cx="43142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7" name="Group 16"/>
          <p:cNvGrpSpPr/>
          <p:nvPr/>
        </p:nvGrpSpPr>
        <p:grpSpPr>
          <a:xfrm>
            <a:off x="1981200" y="6019800"/>
            <a:ext cx="3581400" cy="555169"/>
            <a:chOff x="5257800" y="2895600"/>
            <a:chExt cx="3581400" cy="555169"/>
          </a:xfrm>
        </p:grpSpPr>
        <p:pic>
          <p:nvPicPr>
            <p:cNvPr id="4104" name="Picture 8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791200" y="2971800"/>
              <a:ext cx="472533" cy="430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1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257800" y="2895600"/>
              <a:ext cx="457200" cy="554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105" name="Picture 9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324600" y="2971800"/>
              <a:ext cx="527050" cy="4192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106" name="Picture 10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7391400" y="2971800"/>
              <a:ext cx="413808" cy="438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4" name="Picture 8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934200" y="2971800"/>
              <a:ext cx="472533" cy="430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5" name="Picture 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8382000" y="2895600"/>
              <a:ext cx="457200" cy="555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6" name="Picture 8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924800" y="2971800"/>
              <a:ext cx="472533" cy="430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28600" y="228600"/>
            <a:ext cx="8599863" cy="679678"/>
            <a:chOff x="0" y="304800"/>
            <a:chExt cx="8828463" cy="679678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14400" y="304800"/>
              <a:ext cx="7914063" cy="6796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381000"/>
              <a:ext cx="914400" cy="5225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914400"/>
            <a:ext cx="545723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" name="Group 5"/>
          <p:cNvGrpSpPr/>
          <p:nvPr/>
        </p:nvGrpSpPr>
        <p:grpSpPr>
          <a:xfrm>
            <a:off x="2971800" y="2438400"/>
            <a:ext cx="457200" cy="609600"/>
            <a:chOff x="3657600" y="2590800"/>
            <a:chExt cx="457200" cy="609600"/>
          </a:xfrm>
        </p:grpSpPr>
        <p:cxnSp>
          <p:nvCxnSpPr>
            <p:cNvPr id="7" name="Straight Connector 6"/>
            <p:cNvCxnSpPr/>
            <p:nvPr/>
          </p:nvCxnSpPr>
          <p:spPr>
            <a:xfrm rot="5400000">
              <a:off x="3619500" y="2705100"/>
              <a:ext cx="6096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16200000" flipH="1">
              <a:off x="3543300" y="3009900"/>
              <a:ext cx="304800" cy="762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2895600" y="1066800"/>
            <a:ext cx="304800" cy="533400"/>
            <a:chOff x="4419600" y="4572000"/>
            <a:chExt cx="381000" cy="457200"/>
          </a:xfrm>
        </p:grpSpPr>
        <p:cxnSp>
          <p:nvCxnSpPr>
            <p:cNvPr id="10" name="Straight Connector 9"/>
            <p:cNvCxnSpPr/>
            <p:nvPr/>
          </p:nvCxnSpPr>
          <p:spPr>
            <a:xfrm rot="5400000">
              <a:off x="4381500" y="4610100"/>
              <a:ext cx="4572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6200000" flipH="1">
              <a:off x="4381500" y="4610100"/>
              <a:ext cx="4572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429000" y="1676400"/>
            <a:ext cx="533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۰/۳ گویاست ولی حسابی نیست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9000" y="2438400"/>
            <a:ext cx="548112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990600" y="3200400"/>
            <a:ext cx="7696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اعداد حسابی زیر مجموعه اعداد گویا می باشند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0400" y="3886200"/>
            <a:ext cx="5593068" cy="840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57400" y="5257800"/>
            <a:ext cx="6732423" cy="816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9" name="Group 18"/>
          <p:cNvGrpSpPr/>
          <p:nvPr/>
        </p:nvGrpSpPr>
        <p:grpSpPr>
          <a:xfrm>
            <a:off x="2895600" y="3810000"/>
            <a:ext cx="457200" cy="609600"/>
            <a:chOff x="3657600" y="2590800"/>
            <a:chExt cx="457200" cy="609600"/>
          </a:xfrm>
        </p:grpSpPr>
        <p:cxnSp>
          <p:nvCxnSpPr>
            <p:cNvPr id="20" name="Straight Connector 19"/>
            <p:cNvCxnSpPr/>
            <p:nvPr/>
          </p:nvCxnSpPr>
          <p:spPr>
            <a:xfrm rot="5400000">
              <a:off x="3619500" y="2705100"/>
              <a:ext cx="6096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16200000" flipH="1">
              <a:off x="3543300" y="3009900"/>
              <a:ext cx="304800" cy="762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Box 21"/>
          <p:cNvSpPr txBox="1"/>
          <p:nvPr/>
        </p:nvSpPr>
        <p:spPr>
          <a:xfrm>
            <a:off x="1066800" y="4648200"/>
            <a:ext cx="7696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اعداد صحیح زیر مجموعه اعداد گویا می باشند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1752600" y="5257800"/>
            <a:ext cx="457200" cy="609600"/>
            <a:chOff x="3657600" y="2590800"/>
            <a:chExt cx="457200" cy="609600"/>
          </a:xfrm>
        </p:grpSpPr>
        <p:cxnSp>
          <p:nvCxnSpPr>
            <p:cNvPr id="24" name="Straight Connector 23"/>
            <p:cNvCxnSpPr/>
            <p:nvPr/>
          </p:nvCxnSpPr>
          <p:spPr>
            <a:xfrm rot="5400000">
              <a:off x="3619500" y="2705100"/>
              <a:ext cx="6096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3543300" y="3009900"/>
              <a:ext cx="304800" cy="762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/>
          <p:cNvSpPr txBox="1"/>
          <p:nvPr/>
        </p:nvSpPr>
        <p:spPr>
          <a:xfrm>
            <a:off x="1219200" y="6019800"/>
            <a:ext cx="762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اعداد صحیح زیر مجموعه اعداد گویا می باشند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22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209800"/>
            <a:ext cx="80772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5000" dirty="0" smtClean="0">
                <a:solidFill>
                  <a:srgbClr val="0070C0"/>
                </a:solidFill>
                <a:cs typeface="B Titr" pitchFamily="2" charset="-78"/>
              </a:rPr>
              <a:t>موفق باشین</a:t>
            </a:r>
            <a:endParaRPr lang="en-US" sz="15000" dirty="0">
              <a:solidFill>
                <a:srgbClr val="0070C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124</Words>
  <Application>Microsoft Office PowerPoint</Application>
  <PresentationFormat>On-screen Show (4:3)</PresentationFormat>
  <Paragraphs>25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MRT www.Win2Farsi.com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Windows User</dc:creator>
  <cp:lastModifiedBy>Windows User</cp:lastModifiedBy>
  <cp:revision>45</cp:revision>
  <dcterms:created xsi:type="dcterms:W3CDTF">2020-09-13T14:59:25Z</dcterms:created>
  <dcterms:modified xsi:type="dcterms:W3CDTF">2020-10-06T20:26:49Z</dcterms:modified>
</cp:coreProperties>
</file>